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62" r:id="rId5"/>
    <p:sldId id="268" r:id="rId6"/>
    <p:sldId id="258" r:id="rId7"/>
    <p:sldId id="267" r:id="rId8"/>
    <p:sldId id="257" r:id="rId9"/>
    <p:sldId id="263" r:id="rId10"/>
    <p:sldId id="259" r:id="rId11"/>
    <p:sldId id="260" r:id="rId12"/>
    <p:sldId id="261" r:id="rId13"/>
    <p:sldId id="265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6B60"/>
    <a:srgbClr val="FFB5A3"/>
    <a:srgbClr val="8FE2FF"/>
    <a:srgbClr val="D2EB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37" autoAdjust="0"/>
  </p:normalViewPr>
  <p:slideViewPr>
    <p:cSldViewPr>
      <p:cViewPr varScale="1">
        <p:scale>
          <a:sx n="72" d="100"/>
          <a:sy n="72" d="100"/>
        </p:scale>
        <p:origin x="18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8DD9FDD-B717-4112-A937-B3104E8CC3CE}" type="datetimeFigureOut">
              <a:rPr lang="en-CA" smtClean="0"/>
              <a:pPr/>
              <a:t>2024-03-07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EBD168D-B0F1-44F2-8ED2-9A07C7423A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9FDD-B717-4112-A937-B3104E8CC3CE}" type="datetimeFigureOut">
              <a:rPr lang="en-CA" smtClean="0"/>
              <a:pPr/>
              <a:t>2024-03-07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168D-B0F1-44F2-8ED2-9A07C7423A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9FDD-B717-4112-A937-B3104E8CC3CE}" type="datetimeFigureOut">
              <a:rPr lang="en-CA" smtClean="0"/>
              <a:pPr/>
              <a:t>2024-03-07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168D-B0F1-44F2-8ED2-9A07C7423A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9FDD-B717-4112-A937-B3104E8CC3CE}" type="datetimeFigureOut">
              <a:rPr lang="en-CA" smtClean="0"/>
              <a:pPr/>
              <a:t>2024-03-07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168D-B0F1-44F2-8ED2-9A07C7423A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9FDD-B717-4112-A937-B3104E8CC3CE}" type="datetimeFigureOut">
              <a:rPr lang="en-CA" smtClean="0"/>
              <a:pPr/>
              <a:t>2024-03-07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168D-B0F1-44F2-8ED2-9A07C7423A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9FDD-B717-4112-A937-B3104E8CC3CE}" type="datetimeFigureOut">
              <a:rPr lang="en-CA" smtClean="0"/>
              <a:pPr/>
              <a:t>2024-03-07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168D-B0F1-44F2-8ED2-9A07C7423A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DD9FDD-B717-4112-A937-B3104E8CC3CE}" type="datetimeFigureOut">
              <a:rPr lang="en-CA" smtClean="0"/>
              <a:pPr/>
              <a:t>2024-03-07</a:t>
            </a:fld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BD168D-B0F1-44F2-8ED2-9A07C7423A6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8DD9FDD-B717-4112-A937-B3104E8CC3CE}" type="datetimeFigureOut">
              <a:rPr lang="en-CA" smtClean="0"/>
              <a:pPr/>
              <a:t>2024-03-07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BD168D-B0F1-44F2-8ED2-9A07C7423A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9FDD-B717-4112-A937-B3104E8CC3CE}" type="datetimeFigureOut">
              <a:rPr lang="en-CA" smtClean="0"/>
              <a:pPr/>
              <a:t>2024-03-07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168D-B0F1-44F2-8ED2-9A07C7423A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9FDD-B717-4112-A937-B3104E8CC3CE}" type="datetimeFigureOut">
              <a:rPr lang="en-CA" smtClean="0"/>
              <a:pPr/>
              <a:t>2024-03-07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168D-B0F1-44F2-8ED2-9A07C7423A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9FDD-B717-4112-A937-B3104E8CC3CE}" type="datetimeFigureOut">
              <a:rPr lang="en-CA" smtClean="0"/>
              <a:pPr/>
              <a:t>2024-03-07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168D-B0F1-44F2-8ED2-9A07C7423A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8DD9FDD-B717-4112-A937-B3104E8CC3CE}" type="datetimeFigureOut">
              <a:rPr lang="en-CA" smtClean="0"/>
              <a:pPr/>
              <a:t>2024-03-07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EBD168D-B0F1-44F2-8ED2-9A07C7423A6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bberetta@uwo.c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wo.ca/biology-undergrad" TargetMode="External"/><Relationship Id="rId2" Type="http://schemas.openxmlformats.org/officeDocument/2006/relationships/hyperlink" Target="http://www.westerncalendar.uwo.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gardine@uwo.ca" TargetMode="External"/><Relationship Id="rId5" Type="http://schemas.openxmlformats.org/officeDocument/2006/relationships/hyperlink" Target="mailto:bberetta@uwo.ca" TargetMode="External"/><Relationship Id="rId4" Type="http://schemas.openxmlformats.org/officeDocument/2006/relationships/hyperlink" Target="http://www.uwo.ca/sci/counselli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Intent to Register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 2024</a:t>
            </a:r>
          </a:p>
          <a:p>
            <a:endParaRPr lang="en-CA" dirty="0"/>
          </a:p>
        </p:txBody>
      </p:sp>
      <p:pic>
        <p:nvPicPr>
          <p:cNvPr id="18434" name="Picture 2" descr="Faculty of Scie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6429374"/>
            <a:ext cx="4716016" cy="428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229600" cy="1066800"/>
          </a:xfrm>
        </p:spPr>
        <p:txBody>
          <a:bodyPr/>
          <a:lstStyle/>
          <a:p>
            <a:r>
              <a:rPr lang="en-US" dirty="0"/>
              <a:t>Summer Courses Offered in Biology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496944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Summer Calendar Check out details on Summer activation and available courses. </a:t>
            </a:r>
          </a:p>
          <a:p>
            <a:pPr>
              <a:buNone/>
            </a:pPr>
            <a:endParaRPr lang="en-US" sz="2400" dirty="0"/>
          </a:p>
          <a:p>
            <a:pPr lvl="1"/>
            <a:r>
              <a:rPr lang="en-US" sz="2400" dirty="0"/>
              <a:t>Various Field courses 3220Z, 4257Z or 4258Z</a:t>
            </a:r>
          </a:p>
          <a:p>
            <a:pPr lvl="1"/>
            <a:r>
              <a:rPr lang="en-US" sz="2400" dirty="0"/>
              <a:t>Biology 2244b, 2382A, 2483B and 2581B via distance studies. </a:t>
            </a:r>
          </a:p>
          <a:p>
            <a:pPr lvl="1"/>
            <a:endParaRPr lang="en-CA" sz="2400" dirty="0"/>
          </a:p>
          <a:p>
            <a:pPr lvl="1"/>
            <a:r>
              <a:rPr lang="en-CA" sz="2400" dirty="0"/>
              <a:t>Summer Day: Biology 1001A and 1002B.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Field Courses through OUPFB.ca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4186808" cy="4325112"/>
          </a:xfrm>
        </p:spPr>
        <p:txBody>
          <a:bodyPr>
            <a:normAutofit fontScale="70000" lnSpcReduction="20000"/>
          </a:bodyPr>
          <a:lstStyle/>
          <a:p>
            <a:r>
              <a:rPr lang="en-US" sz="2000" dirty="0"/>
              <a:t>Want to experience what research is like in the real world?  A field course may be for you!!</a:t>
            </a:r>
          </a:p>
          <a:p>
            <a:endParaRPr lang="en-US" sz="2000" dirty="0"/>
          </a:p>
          <a:p>
            <a:r>
              <a:rPr lang="en-US" sz="2000" dirty="0"/>
              <a:t>Students may take up to three half credits as Field Courses in their Biology degree</a:t>
            </a:r>
          </a:p>
          <a:p>
            <a:pPr lvl="1"/>
            <a:r>
              <a:rPr lang="en-US" sz="1800" dirty="0"/>
              <a:t>Biology 3220Z, 4257Z, 4258Z</a:t>
            </a:r>
          </a:p>
          <a:p>
            <a:pPr lvl="1"/>
            <a:endParaRPr lang="en-US" sz="1800" dirty="0"/>
          </a:p>
          <a:p>
            <a:r>
              <a:rPr lang="en-US" sz="2000" dirty="0"/>
              <a:t>Topics include:</a:t>
            </a:r>
          </a:p>
          <a:p>
            <a:pPr lvl="1"/>
            <a:r>
              <a:rPr lang="en-US" sz="1800" dirty="0"/>
              <a:t>Tropical Marine Biology</a:t>
            </a:r>
          </a:p>
          <a:p>
            <a:pPr lvl="1"/>
            <a:r>
              <a:rPr lang="en-US" sz="1800" dirty="0"/>
              <a:t>Forest Ecology</a:t>
            </a:r>
          </a:p>
          <a:p>
            <a:pPr lvl="1"/>
            <a:r>
              <a:rPr lang="en-US" sz="1800" dirty="0"/>
              <a:t>Marine Biology</a:t>
            </a:r>
          </a:p>
          <a:p>
            <a:pPr lvl="1"/>
            <a:r>
              <a:rPr lang="en-US" sz="1800" dirty="0"/>
              <a:t>other areas of interest from Biology Departments across Ontario</a:t>
            </a:r>
          </a:p>
          <a:p>
            <a:pPr lvl="1"/>
            <a:r>
              <a:rPr lang="en-US" sz="1800" dirty="0"/>
              <a:t>Wonderful experience by all students</a:t>
            </a:r>
          </a:p>
          <a:p>
            <a:pPr lvl="1"/>
            <a:r>
              <a:rPr lang="en-US" sz="2300" b="1" dirty="0"/>
              <a:t>www.oupfb.ca</a:t>
            </a:r>
          </a:p>
          <a:p>
            <a:pPr lvl="1"/>
            <a:endParaRPr lang="en-US" sz="1800" dirty="0"/>
          </a:p>
          <a:p>
            <a:r>
              <a:rPr lang="en-CA" sz="2000" dirty="0"/>
              <a:t>Contact Brenda Beretta (</a:t>
            </a:r>
            <a:r>
              <a:rPr lang="en-CA" sz="2000" dirty="0">
                <a:hlinkClick r:id="rId2"/>
              </a:rPr>
              <a:t>bberetta@uwo.ca</a:t>
            </a:r>
            <a:r>
              <a:rPr lang="en-CA" sz="2000" dirty="0"/>
              <a:t>)</a:t>
            </a:r>
          </a:p>
          <a:p>
            <a:pPr>
              <a:buNone/>
            </a:pPr>
            <a:r>
              <a:rPr lang="en-CA" sz="2000" dirty="0"/>
              <a:t>      North Campus Building Room 301A</a:t>
            </a:r>
            <a:br>
              <a:rPr lang="en-CA" sz="2000" dirty="0"/>
            </a:br>
            <a:r>
              <a:rPr lang="en-CA" sz="2000" dirty="0"/>
              <a:t>for more information</a:t>
            </a:r>
          </a:p>
        </p:txBody>
      </p:sp>
      <p:pic>
        <p:nvPicPr>
          <p:cNvPr id="14344" name="Picture 8" descr="http://www.uwo.ca/biology/images/undergraduate/JillianProjectPeaP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340768"/>
            <a:ext cx="3528392" cy="2354662"/>
          </a:xfrm>
          <a:prstGeom prst="rect">
            <a:avLst/>
          </a:prstGeom>
          <a:noFill/>
        </p:spPr>
      </p:pic>
      <p:pic>
        <p:nvPicPr>
          <p:cNvPr id="14346" name="Picture 10" descr="http://www.uwo.ca/biology/images/undergraduate/beliz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005064"/>
            <a:ext cx="3528391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941168"/>
            <a:ext cx="4464496" cy="1772834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5112568" cy="480172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8 – 16 months practical science career-related placement and receive 1.0 credit</a:t>
            </a:r>
          </a:p>
          <a:p>
            <a:endParaRPr lang="en-US" sz="2600" dirty="0"/>
          </a:p>
          <a:p>
            <a:r>
              <a:rPr lang="en-US" sz="2600" dirty="0"/>
              <a:t>Average annual salary of $36,000</a:t>
            </a:r>
          </a:p>
          <a:p>
            <a:endParaRPr lang="en-US" sz="2600" dirty="0"/>
          </a:p>
          <a:p>
            <a:r>
              <a:rPr lang="en-US" sz="2600" dirty="0"/>
              <a:t>Paid hands-on work experience</a:t>
            </a:r>
          </a:p>
          <a:p>
            <a:endParaRPr lang="en-US" sz="2600" dirty="0"/>
          </a:p>
          <a:p>
            <a:r>
              <a:rPr lang="en-US" sz="2600" dirty="0"/>
              <a:t>Mentored by professionals in the field</a:t>
            </a:r>
          </a:p>
          <a:p>
            <a:endParaRPr lang="en-US" sz="2600" dirty="0"/>
          </a:p>
          <a:p>
            <a:r>
              <a:rPr lang="en-US" sz="2600" dirty="0"/>
              <a:t>Eligible to 2</a:t>
            </a:r>
            <a:r>
              <a:rPr lang="en-US" sz="2600" baseline="30000" dirty="0"/>
              <a:t>nd</a:t>
            </a:r>
            <a:r>
              <a:rPr lang="en-US" sz="2600" dirty="0"/>
              <a:t>  and 3</a:t>
            </a:r>
            <a:r>
              <a:rPr lang="en-US" sz="2600" baseline="30000" dirty="0"/>
              <a:t>rd</a:t>
            </a:r>
            <a:r>
              <a:rPr lang="en-US" sz="2600" dirty="0"/>
              <a:t>  year students enrolled in </a:t>
            </a:r>
            <a:r>
              <a:rPr lang="en-US" sz="2600" dirty="0" err="1"/>
              <a:t>BSc</a:t>
            </a:r>
            <a:r>
              <a:rPr lang="en-US" sz="2600" dirty="0"/>
              <a:t> Honors programs</a:t>
            </a:r>
          </a:p>
          <a:p>
            <a:endParaRPr lang="en-US" sz="24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CA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Western Science Internship Program</a:t>
            </a:r>
            <a:endParaRPr lang="en-CA" dirty="0"/>
          </a:p>
        </p:txBody>
      </p:sp>
      <p:pic>
        <p:nvPicPr>
          <p:cNvPr id="13320" name="Picture 8" descr="http://lh6.ggpht.com/_Ffi7yIm3-e0/ScgGv1Oy7lI/AAAAAAAAB8I/3keOjXcfQKU/Lab%20work%5B3%5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844824"/>
            <a:ext cx="2771800" cy="2815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Important Sites-bookmark them!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Academic Calendar</a:t>
            </a:r>
          </a:p>
          <a:p>
            <a:pPr lvl="1"/>
            <a:r>
              <a:rPr lang="en-CA" dirty="0"/>
              <a:t>Has the most current information available.</a:t>
            </a:r>
          </a:p>
          <a:p>
            <a:pPr lvl="1"/>
            <a:r>
              <a:rPr lang="en-CA" dirty="0"/>
              <a:t>Many of your questions can be answered here.</a:t>
            </a:r>
          </a:p>
          <a:p>
            <a:pPr lvl="1"/>
            <a:r>
              <a:rPr lang="en-CA" dirty="0">
                <a:hlinkClick r:id="rId2"/>
              </a:rPr>
              <a:t>www.westerncalendar.uwo.ca/</a:t>
            </a:r>
            <a:endParaRPr lang="en-CA" dirty="0"/>
          </a:p>
          <a:p>
            <a:pPr lvl="1"/>
            <a:r>
              <a:rPr lang="en-CA" dirty="0">
                <a:hlinkClick r:id="rId3"/>
              </a:rPr>
              <a:t>www.uwo.ca/biology-</a:t>
            </a:r>
            <a:r>
              <a:rPr lang="en-CA" dirty="0">
                <a:solidFill>
                  <a:schemeClr val="tx1"/>
                </a:solidFill>
                <a:hlinkClick r:id="rId3"/>
              </a:rPr>
              <a:t>undergrad</a:t>
            </a:r>
            <a:r>
              <a:rPr lang="en-CA" dirty="0">
                <a:solidFill>
                  <a:schemeClr val="tx1"/>
                </a:solidFill>
              </a:rPr>
              <a:t> page</a:t>
            </a:r>
          </a:p>
          <a:p>
            <a:pPr lvl="1"/>
            <a:r>
              <a:rPr lang="en-CA" dirty="0">
                <a:hlinkClick r:id="rId4"/>
              </a:rPr>
              <a:t>www.uwo.ca/sci/counselling</a:t>
            </a:r>
            <a:endParaRPr lang="en-CA" dirty="0"/>
          </a:p>
          <a:p>
            <a:pPr lvl="1"/>
            <a:endParaRPr lang="en-CA" dirty="0"/>
          </a:p>
          <a:p>
            <a:pPr lvl="1"/>
            <a:r>
              <a:rPr lang="en-CA" dirty="0">
                <a:solidFill>
                  <a:schemeClr val="tx1"/>
                </a:solidFill>
              </a:rPr>
              <a:t>Your Biology counsellors:</a:t>
            </a:r>
          </a:p>
          <a:p>
            <a:pPr lvl="1"/>
            <a:r>
              <a:rPr lang="en-CA" u="sng" dirty="0">
                <a:solidFill>
                  <a:schemeClr val="tx1"/>
                </a:solidFill>
                <a:hlinkClick r:id="rId5"/>
              </a:rPr>
              <a:t>Brenda Beretta</a:t>
            </a:r>
            <a:r>
              <a:rPr lang="en-CA" dirty="0">
                <a:hlinkClick r:id="rId5"/>
              </a:rPr>
              <a:t>,  bberetta@uwo.ca</a:t>
            </a:r>
            <a:endParaRPr lang="en-CA" dirty="0"/>
          </a:p>
          <a:p>
            <a:pPr lvl="1"/>
            <a:r>
              <a:rPr lang="en-CA" dirty="0">
                <a:hlinkClick r:id="rId6"/>
              </a:rPr>
              <a:t>Dr. </a:t>
            </a:r>
            <a:r>
              <a:rPr lang="en-CA" dirty="0"/>
              <a:t>Tim Hain  thain@uwo.ca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Why ITR?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To inform the Registrar that you will be returning.</a:t>
            </a:r>
          </a:p>
          <a:p>
            <a:r>
              <a:rPr lang="en-CA" dirty="0"/>
              <a:t>Adjudication into a module for the following school year to allow priority for courses.</a:t>
            </a:r>
          </a:p>
          <a:p>
            <a:r>
              <a:rPr lang="en-CA" dirty="0"/>
              <a:t>To set up a line of registration to add courses in June/July web registration.</a:t>
            </a:r>
          </a:p>
          <a:p>
            <a:r>
              <a:rPr lang="en-CA" dirty="0"/>
              <a:t>Check your emails for instructions. </a:t>
            </a:r>
          </a:p>
          <a:p>
            <a:r>
              <a:rPr lang="en-CA" dirty="0"/>
              <a:t>Timeline-Now until March 31</a:t>
            </a:r>
            <a:r>
              <a:rPr lang="en-CA" baseline="30000" dirty="0"/>
              <a:t>st</a:t>
            </a:r>
            <a:r>
              <a:rPr lang="en-CA" dirty="0"/>
              <a:t>.</a:t>
            </a:r>
          </a:p>
          <a:p>
            <a:r>
              <a:rPr lang="en-CA" dirty="0"/>
              <a:t>Module Results in late May early June.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/>
              <a:t> To Access a Biology Module from first year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MUST have a 60%+ average in Biology 1001A or 1201A and 1002B and 1202B (no exceptions).</a:t>
            </a:r>
          </a:p>
          <a:p>
            <a:r>
              <a:rPr lang="en-CA" dirty="0"/>
              <a:t>Chemistry must be passed, a minimum 60% for the Honors Modules.</a:t>
            </a:r>
          </a:p>
          <a:p>
            <a:r>
              <a:rPr lang="en-CA" dirty="0"/>
              <a:t>1.0 from the listed math courses</a:t>
            </a:r>
          </a:p>
          <a:p>
            <a:r>
              <a:rPr lang="en-CA" dirty="0"/>
              <a:t>0.5 from Physics</a:t>
            </a:r>
          </a:p>
          <a:p>
            <a:r>
              <a:rPr lang="en-CA" dirty="0"/>
              <a:t>1.0 from a faculty other than Science.</a:t>
            </a:r>
          </a:p>
          <a:p>
            <a:r>
              <a:rPr lang="en-CA" dirty="0"/>
              <a:t>Math and physics can be delayed until 2</a:t>
            </a:r>
            <a:r>
              <a:rPr lang="en-CA" baseline="30000" dirty="0"/>
              <a:t>nd</a:t>
            </a:r>
            <a:r>
              <a:rPr lang="en-CA" dirty="0"/>
              <a:t> year.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dirty="0"/>
              <a:t>Modules</a:t>
            </a:r>
            <a:r>
              <a:rPr lang="en-US" sz="3200" dirty="0"/>
              <a:t> </a:t>
            </a:r>
            <a:r>
              <a:rPr lang="en-US" sz="3600" dirty="0"/>
              <a:t>offered by Biology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363272" cy="48017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4 Honors Specializations (</a:t>
            </a:r>
            <a:r>
              <a:rPr lang="en-CA" dirty="0"/>
              <a:t>10.0 credits)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Animal Behaviour (with Dept. of Psychology)</a:t>
            </a:r>
          </a:p>
          <a:p>
            <a:pPr lvl="1"/>
            <a:r>
              <a:rPr lang="en-US" dirty="0"/>
              <a:t>Biology</a:t>
            </a:r>
          </a:p>
          <a:p>
            <a:pPr lvl="1"/>
            <a:r>
              <a:rPr lang="en-US" dirty="0"/>
              <a:t>Biodiversity and Conservation</a:t>
            </a:r>
          </a:p>
          <a:p>
            <a:pPr lvl="1"/>
            <a:r>
              <a:rPr lang="en-US" dirty="0"/>
              <a:t>Genetics</a:t>
            </a:r>
          </a:p>
          <a:p>
            <a:pPr lvl="1"/>
            <a:r>
              <a:rPr lang="en-US" dirty="0"/>
              <a:t>Genetics &amp; Biochemistry (with Dept. of Biochemistry)</a:t>
            </a:r>
          </a:p>
          <a:p>
            <a:pPr lvl="1"/>
            <a:r>
              <a:rPr lang="en-US" dirty="0"/>
              <a:t>Synthetic Biology</a:t>
            </a:r>
          </a:p>
          <a:p>
            <a:r>
              <a:rPr lang="en-US" dirty="0"/>
              <a:t>Also: </a:t>
            </a:r>
          </a:p>
          <a:p>
            <a:pPr lvl="1"/>
            <a:r>
              <a:rPr lang="en-CA" dirty="0"/>
              <a:t>Specialization in Biology (9.0 credits)</a:t>
            </a:r>
          </a:p>
          <a:p>
            <a:pPr lvl="1"/>
            <a:r>
              <a:rPr lang="en-CA" dirty="0"/>
              <a:t>Major in Biology (6.0 credits)</a:t>
            </a:r>
          </a:p>
          <a:p>
            <a:pPr lvl="1"/>
            <a:r>
              <a:rPr lang="en-CA" dirty="0"/>
              <a:t>Major in Ecosystem Health (6.0 credits)</a:t>
            </a:r>
          </a:p>
          <a:p>
            <a:pPr lvl="1"/>
            <a:r>
              <a:rPr lang="en-CA" dirty="0"/>
              <a:t>Major in Genetics (6.0 credits)</a:t>
            </a:r>
          </a:p>
          <a:p>
            <a:pPr lvl="1"/>
            <a:r>
              <a:rPr lang="en-CA" dirty="0"/>
              <a:t>Minor in Biology (4.0 credits)</a:t>
            </a:r>
          </a:p>
          <a:p>
            <a:pPr lvl="1"/>
            <a:r>
              <a:rPr lang="en-CA" dirty="0"/>
              <a:t>Minor in Genetics (4.0 credits)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How to choose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Check the module you hope to enter</a:t>
            </a:r>
          </a:p>
          <a:p>
            <a:r>
              <a:rPr lang="en-CA" dirty="0"/>
              <a:t>Read the course descriptions to decide which courses you want to want to take in the future and get the appropriate prerequisites before enrolment.</a:t>
            </a:r>
          </a:p>
          <a:p>
            <a:r>
              <a:rPr lang="en-CA" dirty="0"/>
              <a:t>Balance out your workload, divide up the essay and lab courses if possible, to different terms.</a:t>
            </a:r>
          </a:p>
          <a:p>
            <a:r>
              <a:rPr lang="en-CA" dirty="0"/>
              <a:t>SEEK OUT counselling to ensure that you can proceed.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Double Major vs. Honors Specialization</a:t>
            </a:r>
          </a:p>
          <a:p>
            <a:pPr lvl="2"/>
            <a:endParaRPr lang="en-CA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Double Major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Honors</a:t>
                      </a:r>
                      <a:r>
                        <a:rPr lang="en-US" baseline="0" dirty="0"/>
                        <a:t> Specialization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9388" indent="-179388"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More flexible </a:t>
                      </a:r>
                    </a:p>
                    <a:p>
                      <a:pPr marL="179388" indent="-179388">
                        <a:buFont typeface="Arial" pitchFamily="34" charset="0"/>
                        <a:buChar char="•"/>
                      </a:pPr>
                      <a:endParaRPr lang="en-US" baseline="0" dirty="0"/>
                    </a:p>
                    <a:p>
                      <a:pPr marL="179388" indent="-179388"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Not able to access 4000 level courses</a:t>
                      </a:r>
                    </a:p>
                    <a:p>
                      <a:pPr marL="179388" indent="-179388">
                        <a:buFont typeface="Arial" pitchFamily="34" charset="0"/>
                        <a:buChar char="•"/>
                      </a:pPr>
                      <a:endParaRPr lang="en-US" baseline="0" dirty="0"/>
                    </a:p>
                    <a:p>
                      <a:pPr marL="179388" indent="-179388"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Allow students to have a broad understanding of their interests</a:t>
                      </a:r>
                    </a:p>
                    <a:p>
                      <a:pPr marL="179388" indent="-179388">
                        <a:buFont typeface="Arial" pitchFamily="34" charset="0"/>
                        <a:buChar char="•"/>
                      </a:pPr>
                      <a:endParaRPr lang="en-US" baseline="0" dirty="0"/>
                    </a:p>
                    <a:p>
                      <a:pPr marL="179388" indent="-179388"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Limited research experience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baseline="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/>
                        <a:t>May have common credits –different regulations</a:t>
                      </a:r>
                      <a:r>
                        <a:rPr lang="en-CA" baseline="0" dirty="0"/>
                        <a:t> depending on the modules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itchFamily="34" charset="0"/>
                        <a:buChar char="•"/>
                      </a:pPr>
                      <a:r>
                        <a:rPr lang="en-US" dirty="0"/>
                        <a:t>Requires</a:t>
                      </a:r>
                      <a:r>
                        <a:rPr lang="en-US" baseline="0" dirty="0"/>
                        <a:t> courses at 4000 level</a:t>
                      </a:r>
                      <a:endParaRPr lang="en-US" dirty="0"/>
                    </a:p>
                    <a:p>
                      <a:pPr marL="179388" indent="-179388">
                        <a:buFont typeface="Arial" pitchFamily="34" charset="0"/>
                        <a:buChar char="•"/>
                      </a:pPr>
                      <a:endParaRPr lang="en-US" dirty="0"/>
                    </a:p>
                    <a:p>
                      <a:pPr marL="179388" indent="-179388"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Honors Thesis Opportunity is </a:t>
                      </a:r>
                      <a:r>
                        <a:rPr lang="en-US" b="1" baseline="0" dirty="0"/>
                        <a:t>a choice in Biology</a:t>
                      </a:r>
                    </a:p>
                    <a:p>
                      <a:pPr marL="179388" indent="-179388">
                        <a:buFont typeface="Arial" pitchFamily="34" charset="0"/>
                        <a:buChar char="•"/>
                      </a:pPr>
                      <a:endParaRPr lang="en-US" baseline="0" dirty="0"/>
                    </a:p>
                    <a:p>
                      <a:pPr marL="179388" indent="-179388"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Extensive background in a specific discipline</a:t>
                      </a:r>
                    </a:p>
                    <a:p>
                      <a:pPr marL="179388" indent="-179388">
                        <a:buFont typeface="Arial" pitchFamily="34" charset="0"/>
                        <a:buChar char="•"/>
                      </a:pPr>
                      <a:endParaRPr lang="en-US" baseline="0" dirty="0"/>
                    </a:p>
                    <a:p>
                      <a:pPr marL="179388" indent="-179388"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Recommended for students interested in Graduate studies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to access Honors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Biology is NOT a Limited Program – if you have the appropriate grades, you will be admitted.</a:t>
            </a:r>
          </a:p>
          <a:p>
            <a:r>
              <a:rPr lang="en-CA" dirty="0"/>
              <a:t>After first year we forgive the 70% on the 3.0 principal courses (must have the 60% in Biology and Chemistry)</a:t>
            </a:r>
          </a:p>
          <a:p>
            <a:r>
              <a:rPr lang="en-CA" dirty="0"/>
              <a:t>Modular averages become the focus.</a:t>
            </a:r>
          </a:p>
          <a:p>
            <a:r>
              <a:rPr lang="en-CA" dirty="0"/>
              <a:t>Check the calendar and the Biology website for announcements and see your Biology counsellor for assistance in balancing your workload.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 Requirements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At least 1.0 course from each category:</a:t>
            </a:r>
          </a:p>
          <a:p>
            <a:r>
              <a:rPr lang="en-US" dirty="0"/>
              <a:t> Category A – Social Sciences </a:t>
            </a:r>
          </a:p>
          <a:p>
            <a:pPr lvl="1"/>
            <a:r>
              <a:rPr lang="en-US" sz="2400" dirty="0"/>
              <a:t>Anthropology, Economics, Geography, Psychology or Music etc.</a:t>
            </a:r>
          </a:p>
          <a:p>
            <a:r>
              <a:rPr lang="en-US" dirty="0"/>
              <a:t>Category B – Arts and Humanities</a:t>
            </a:r>
          </a:p>
          <a:p>
            <a:pPr lvl="1"/>
            <a:r>
              <a:rPr lang="en-US" sz="2400" dirty="0"/>
              <a:t>Classical Studies, Film Studies, Languages, Visual Arts</a:t>
            </a:r>
          </a:p>
          <a:p>
            <a:pPr lvl="1"/>
            <a:r>
              <a:rPr lang="en-US" sz="2400" b="1" dirty="0"/>
              <a:t>Music/Dance are NOT considered Category B</a:t>
            </a:r>
          </a:p>
          <a:p>
            <a:r>
              <a:rPr lang="en-US" dirty="0"/>
              <a:t>Category C – Science</a:t>
            </a:r>
          </a:p>
          <a:p>
            <a:pPr lvl="1"/>
            <a:r>
              <a:rPr lang="en-US" sz="2400" dirty="0"/>
              <a:t>Biology, Engineering etc.,</a:t>
            </a:r>
          </a:p>
          <a:p>
            <a:pPr lvl="1">
              <a:buNone/>
            </a:pPr>
            <a:r>
              <a:rPr lang="en-US" sz="2400" dirty="0"/>
              <a:t>Please check the calendar online for all listings.</a:t>
            </a:r>
          </a:p>
          <a:p>
            <a:pPr lvl="1">
              <a:buNone/>
            </a:pPr>
            <a:r>
              <a:rPr lang="en-US" sz="2400" dirty="0"/>
              <a:t>Must be completed by graduation.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836712"/>
          <a:ext cx="8229600" cy="5675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5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Biological</a:t>
                      </a:r>
                      <a:r>
                        <a:rPr lang="en-US" sz="1200" baseline="0" dirty="0"/>
                        <a:t> Science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Medical Science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Health Science</a:t>
                      </a:r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043"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dirty="0"/>
                        <a:t>Diversity of organisms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dirty="0"/>
                        <a:t>Integrates</a:t>
                      </a:r>
                      <a:r>
                        <a:rPr lang="en-US" sz="1200" baseline="0" dirty="0"/>
                        <a:t> cellular, organism, community, and ecosystem levels</a:t>
                      </a:r>
                      <a:endParaRPr lang="en-CA" sz="1200" dirty="0"/>
                    </a:p>
                  </a:txBody>
                  <a:tcPr>
                    <a:solidFill>
                      <a:srgbClr val="D2EBB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dirty="0"/>
                        <a:t>Explore the molecular,</a:t>
                      </a:r>
                      <a:r>
                        <a:rPr lang="en-US" sz="1200" baseline="0" dirty="0"/>
                        <a:t> cellular, and systemic organization of the human body</a:t>
                      </a:r>
                      <a:endParaRPr lang="en-CA" sz="1200" dirty="0"/>
                    </a:p>
                  </a:txBody>
                  <a:tcPr>
                    <a:solidFill>
                      <a:srgbClr val="8FE2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dirty="0"/>
                        <a:t>Promotes health</a:t>
                      </a:r>
                      <a:r>
                        <a:rPr lang="en-US" sz="1200" baseline="0" dirty="0"/>
                        <a:t> and wellness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baseline="0" dirty="0"/>
                        <a:t>Reviews how health care is provided</a:t>
                      </a:r>
                      <a:endParaRPr lang="en-CA" sz="1200" dirty="0"/>
                    </a:p>
                  </a:txBody>
                  <a:tcPr>
                    <a:solidFill>
                      <a:srgbClr val="FFB5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864">
                <a:tc gridSpan="3"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Modules Offered</a:t>
                      </a:r>
                      <a:endParaRPr lang="en-CA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66B6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198">
                <a:tc>
                  <a:txBody>
                    <a:bodyPr/>
                    <a:lstStyle/>
                    <a:p>
                      <a:pPr marL="85725" lvl="1" indent="-85725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dirty="0"/>
                        <a:t>Animal Behaviour</a:t>
                      </a:r>
                    </a:p>
                    <a:p>
                      <a:pPr marL="85725" lvl="1" indent="-85725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dirty="0"/>
                        <a:t>Biology</a:t>
                      </a:r>
                    </a:p>
                    <a:p>
                      <a:pPr marL="85725" lvl="1" indent="-85725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dirty="0"/>
                        <a:t>Genetics</a:t>
                      </a:r>
                    </a:p>
                    <a:p>
                      <a:pPr marL="85725" lvl="1" indent="-85725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dirty="0"/>
                        <a:t>Genetics &amp; Biochemistry </a:t>
                      </a:r>
                      <a:endParaRPr lang="en-CA" sz="1000" dirty="0"/>
                    </a:p>
                  </a:txBody>
                  <a:tcPr>
                    <a:solidFill>
                      <a:srgbClr val="D2EBB3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dirty="0"/>
                        <a:t>Anatomy and Cell Biology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dirty="0"/>
                        <a:t>Biochemistry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dirty="0"/>
                        <a:t>Microbiology</a:t>
                      </a:r>
                      <a:r>
                        <a:rPr lang="en-US" sz="1200" baseline="0" dirty="0"/>
                        <a:t> and Immunology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baseline="0" dirty="0"/>
                        <a:t>Physiology</a:t>
                      </a:r>
                    </a:p>
                  </a:txBody>
                  <a:tcPr>
                    <a:solidFill>
                      <a:srgbClr val="8FE2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dirty="0"/>
                        <a:t>Comm. Rural Health Development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dirty="0"/>
                        <a:t>Health Promotion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dirty="0"/>
                        <a:t>Health Sciences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dirty="0"/>
                        <a:t>Rehabilitation Sciences</a:t>
                      </a:r>
                    </a:p>
                  </a:txBody>
                  <a:tcPr>
                    <a:solidFill>
                      <a:srgbClr val="FFB5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733">
                <a:tc gridSpan="3">
                  <a:txBody>
                    <a:bodyPr/>
                    <a:lstStyle/>
                    <a:p>
                      <a:pPr marL="85725" lvl="1" indent="-85725" algn="ctr">
                        <a:buFont typeface="Arial" pitchFamily="34" charset="0"/>
                        <a:buNone/>
                        <a:tabLst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Course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</a:rPr>
                        <a:t> Selection – Year 1 &amp; 2</a:t>
                      </a:r>
                      <a:endParaRPr lang="en-CA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66B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endParaRPr lang="en-US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672">
                <a:tc>
                  <a:txBody>
                    <a:bodyPr/>
                    <a:lstStyle/>
                    <a:p>
                      <a:pPr marL="85725" lvl="1" indent="-85725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dirty="0"/>
                        <a:t>Year 1: Bio, Chem, Math, Phys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dirty="0"/>
                        <a:t>Year 2: </a:t>
                      </a:r>
                      <a:r>
                        <a:rPr kumimoji="0" lang="en-CA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Principal science courses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kumimoji="0" lang="en-CA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Ecology, Evolution</a:t>
                      </a:r>
                      <a:endParaRPr lang="en-CA" sz="1200" dirty="0"/>
                    </a:p>
                  </a:txBody>
                  <a:tcPr>
                    <a:solidFill>
                      <a:srgbClr val="D2EBB3"/>
                    </a:solidFill>
                  </a:tcPr>
                </a:tc>
                <a:tc>
                  <a:txBody>
                    <a:bodyPr/>
                    <a:lstStyle/>
                    <a:p>
                      <a:pPr marL="85725" lvl="1" indent="-85725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dirty="0"/>
                        <a:t>Year 1: Bio, Chem, Math, Phys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dirty="0"/>
                        <a:t>Year 2: 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Principal science courses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Entry courses in various disciplines </a:t>
                      </a:r>
                      <a:endParaRPr lang="en-CA" sz="1200" dirty="0"/>
                    </a:p>
                    <a:p>
                      <a:pPr marL="85725" lvl="1" indent="-85725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endParaRPr lang="en-CA" sz="1000" dirty="0"/>
                    </a:p>
                  </a:txBody>
                  <a:tcPr>
                    <a:solidFill>
                      <a:srgbClr val="8FE2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dirty="0"/>
                        <a:t>Year 1: Bio, Health and Wellness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dirty="0"/>
                        <a:t>Year 2: Anatomy, Measurement &amp; Analysis </a:t>
                      </a:r>
                    </a:p>
                  </a:txBody>
                  <a:tcPr>
                    <a:solidFill>
                      <a:srgbClr val="FFB5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733">
                <a:tc gridSpan="3">
                  <a:txBody>
                    <a:bodyPr/>
                    <a:lstStyle/>
                    <a:p>
                      <a:pPr marL="85725" indent="-85725" algn="ctr">
                        <a:buFont typeface="Arial" pitchFamily="34" charset="0"/>
                        <a:buNone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Course Selection –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</a:rPr>
                        <a:t> Year 3 &amp; 4</a:t>
                      </a:r>
                      <a:endParaRPr lang="en-CA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66B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5725" lvl="1" indent="-85725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endParaRPr lang="en-CA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379">
                <a:tc>
                  <a:txBody>
                    <a:bodyPr/>
                    <a:lstStyle/>
                    <a:p>
                      <a:pPr marL="85725" lvl="1" indent="-85725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dirty="0"/>
                        <a:t>Various disciplines</a:t>
                      </a:r>
                      <a:r>
                        <a:rPr lang="en-US" sz="1200" baseline="0" dirty="0"/>
                        <a:t> within Biology</a:t>
                      </a:r>
                    </a:p>
                    <a:p>
                      <a:pPr marL="85725" lvl="1" indent="-85725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baseline="0" dirty="0"/>
                        <a:t>Field Courses available </a:t>
                      </a:r>
                    </a:p>
                    <a:p>
                      <a:pPr marL="85725" lvl="1" indent="-85725">
                        <a:buFont typeface="Arial" pitchFamily="34" charset="0"/>
                        <a:buNone/>
                        <a:tabLst>
                          <a:tab pos="0" algn="l"/>
                        </a:tabLst>
                      </a:pPr>
                      <a:endParaRPr lang="en-CA" sz="1200" dirty="0"/>
                    </a:p>
                  </a:txBody>
                  <a:tcPr>
                    <a:solidFill>
                      <a:srgbClr val="D2EBB3"/>
                    </a:solidFill>
                  </a:tcPr>
                </a:tc>
                <a:tc>
                  <a:txBody>
                    <a:bodyPr/>
                    <a:lstStyle/>
                    <a:p>
                      <a:pPr marL="85725" lvl="1" indent="-85725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dirty="0"/>
                        <a:t>Basic</a:t>
                      </a:r>
                      <a:r>
                        <a:rPr lang="en-US" sz="1200" baseline="0" dirty="0"/>
                        <a:t> Med Sci c</a:t>
                      </a:r>
                      <a:r>
                        <a:rPr lang="en-US" sz="1200" dirty="0"/>
                        <a:t>ourses </a:t>
                      </a:r>
                      <a:r>
                        <a:rPr lang="en-US" sz="1200" baseline="0" dirty="0"/>
                        <a:t>in year 3</a:t>
                      </a:r>
                      <a:endParaRPr lang="en-US" sz="1200" dirty="0"/>
                    </a:p>
                    <a:p>
                      <a:pPr marL="85725" lvl="1" indent="-85725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dirty="0"/>
                        <a:t>Various disciplines within Med Sci</a:t>
                      </a:r>
                    </a:p>
                  </a:txBody>
                  <a:tcPr>
                    <a:solidFill>
                      <a:srgbClr val="8FE2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dirty="0"/>
                        <a:t>Ethics &amp; Health, Health Policy, Health Promotions,</a:t>
                      </a:r>
                      <a:r>
                        <a:rPr lang="en-US" sz="1200" baseline="0" dirty="0"/>
                        <a:t> Health Issues </a:t>
                      </a:r>
                      <a:endParaRPr lang="en-US" sz="1200" dirty="0"/>
                    </a:p>
                  </a:txBody>
                  <a:tcPr>
                    <a:solidFill>
                      <a:srgbClr val="FFB5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7339">
                <a:tc gridSpan="3">
                  <a:txBody>
                    <a:bodyPr/>
                    <a:lstStyle/>
                    <a:p>
                      <a:pPr marL="85725" indent="-85725" algn="ctr">
                        <a:buFont typeface="Arial" pitchFamily="34" charset="0"/>
                        <a:buNone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Career Opportunities </a:t>
                      </a:r>
                      <a:endParaRPr lang="en-CA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66B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5725" lvl="1" indent="-85725">
                        <a:buFont typeface="Arial" pitchFamily="34" charset="0"/>
                        <a:buNone/>
                        <a:tabLst>
                          <a:tab pos="0" algn="l"/>
                        </a:tabLst>
                      </a:pPr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565">
                <a:tc>
                  <a:txBody>
                    <a:bodyPr/>
                    <a:lstStyle/>
                    <a:p>
                      <a:pPr marL="85725" lvl="1" indent="-85725" algn="l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baseline="0" dirty="0"/>
                        <a:t>Graduate studies (</a:t>
                      </a:r>
                      <a:r>
                        <a:rPr lang="en-US" sz="1200" baseline="0" dirty="0" err="1"/>
                        <a:t>MSc</a:t>
                      </a:r>
                      <a:r>
                        <a:rPr lang="en-US" sz="1200" baseline="0" dirty="0"/>
                        <a:t>/PhD)</a:t>
                      </a:r>
                    </a:p>
                    <a:p>
                      <a:pPr marL="85725" lvl="1" indent="-85725" algn="l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baseline="0" dirty="0"/>
                        <a:t>Professional School</a:t>
                      </a:r>
                    </a:p>
                    <a:p>
                      <a:pPr marL="85725" lvl="1" indent="-85725" algn="l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baseline="0" dirty="0"/>
                        <a:t>Employment in:</a:t>
                      </a:r>
                    </a:p>
                    <a:p>
                      <a:pPr marL="542925" lvl="2" indent="-85725" algn="l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baseline="0" dirty="0"/>
                        <a:t>Public sector</a:t>
                      </a:r>
                    </a:p>
                    <a:p>
                      <a:pPr marL="542925" lvl="2" indent="-85725" algn="l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baseline="0" dirty="0"/>
                        <a:t>Business and industry</a:t>
                      </a:r>
                    </a:p>
                    <a:p>
                      <a:pPr marL="542925" lvl="2" indent="-85725" algn="l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baseline="0" dirty="0"/>
                        <a:t>Teaching</a:t>
                      </a:r>
                    </a:p>
                    <a:p>
                      <a:pPr marL="542925" lvl="2" indent="-85725" algn="l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baseline="0" dirty="0"/>
                        <a:t>Law</a:t>
                      </a:r>
                    </a:p>
                  </a:txBody>
                  <a:tcPr>
                    <a:solidFill>
                      <a:srgbClr val="D2EBB3"/>
                    </a:solidFill>
                  </a:tcPr>
                </a:tc>
                <a:tc>
                  <a:txBody>
                    <a:bodyPr/>
                    <a:lstStyle/>
                    <a:p>
                      <a:pPr marL="85725" lvl="1" indent="-85725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baseline="0" dirty="0"/>
                        <a:t>Graduate studies (</a:t>
                      </a:r>
                      <a:r>
                        <a:rPr lang="en-US" sz="1200" baseline="0" dirty="0" err="1"/>
                        <a:t>MSc</a:t>
                      </a:r>
                      <a:r>
                        <a:rPr lang="en-US" sz="1200" baseline="0" dirty="0"/>
                        <a:t>/PhD)</a:t>
                      </a:r>
                    </a:p>
                    <a:p>
                      <a:pPr marL="85725" lvl="1" indent="-85725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baseline="0" dirty="0"/>
                        <a:t>Professional School</a:t>
                      </a:r>
                    </a:p>
                    <a:p>
                      <a:pPr marL="85725" lvl="1" indent="-85725" algn="l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baseline="0" dirty="0"/>
                        <a:t>Employment in:</a:t>
                      </a:r>
                    </a:p>
                    <a:p>
                      <a:pPr marL="542925" lvl="2" indent="-85725" algn="l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baseline="0" dirty="0"/>
                        <a:t>Public sector</a:t>
                      </a:r>
                    </a:p>
                    <a:p>
                      <a:pPr marL="542925" lvl="2" indent="-85725" algn="l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baseline="0" dirty="0"/>
                        <a:t>Business and industry</a:t>
                      </a:r>
                    </a:p>
                    <a:p>
                      <a:pPr marL="542925" lvl="2" indent="-85725" algn="l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baseline="0" dirty="0"/>
                        <a:t>Teaching</a:t>
                      </a:r>
                    </a:p>
                    <a:p>
                      <a:pPr marL="542925" lvl="2" indent="-85725" algn="l"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en-US" sz="1200" baseline="0" dirty="0"/>
                        <a:t>Law</a:t>
                      </a:r>
                    </a:p>
                  </a:txBody>
                  <a:tcPr>
                    <a:solidFill>
                      <a:srgbClr val="8FE2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dirty="0"/>
                        <a:t>Health</a:t>
                      </a:r>
                      <a:r>
                        <a:rPr lang="en-US" sz="1200" baseline="0" dirty="0"/>
                        <a:t> Promotion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baseline="0" dirty="0"/>
                        <a:t>Community health programming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baseline="0" dirty="0"/>
                        <a:t>Public sector administration and policy development 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baseline="0" dirty="0"/>
                        <a:t>Biomedical ethics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baseline="0" dirty="0"/>
                        <a:t>Business and industry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sz="1200" baseline="0" dirty="0"/>
                        <a:t>Non-profit sector </a:t>
                      </a:r>
                    </a:p>
                  </a:txBody>
                  <a:tcPr>
                    <a:solidFill>
                      <a:srgbClr val="FFB5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1021</TotalTime>
  <Words>988</Words>
  <Application>Microsoft Office PowerPoint</Application>
  <PresentationFormat>On-screen Show (4:3)</PresentationFormat>
  <Paragraphs>179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Georgia</vt:lpstr>
      <vt:lpstr>Trebuchet MS</vt:lpstr>
      <vt:lpstr>Wingdings 2</vt:lpstr>
      <vt:lpstr>Urban</vt:lpstr>
      <vt:lpstr>Intent to Register</vt:lpstr>
      <vt:lpstr>Why ITR?</vt:lpstr>
      <vt:lpstr> To Access a Biology Module from first year </vt:lpstr>
      <vt:lpstr>Modules offered by Biology</vt:lpstr>
      <vt:lpstr>How to choose courses</vt:lpstr>
      <vt:lpstr>Double Major vs. Honors Specialization </vt:lpstr>
      <vt:lpstr>How to access Honors Modules</vt:lpstr>
      <vt:lpstr>Breadth Requirements</vt:lpstr>
      <vt:lpstr>PowerPoint Presentation</vt:lpstr>
      <vt:lpstr>Summer Courses Offered in Biology</vt:lpstr>
      <vt:lpstr>Field Courses through OUPFB.ca</vt:lpstr>
      <vt:lpstr>Western Science Internship Program</vt:lpstr>
      <vt:lpstr>Important Sites-bookmark them!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Intent to Register</dc:title>
  <dc:creator>sso26</dc:creator>
  <cp:lastModifiedBy>Brenda Beretta</cp:lastModifiedBy>
  <cp:revision>109</cp:revision>
  <dcterms:created xsi:type="dcterms:W3CDTF">2012-02-03T18:56:48Z</dcterms:created>
  <dcterms:modified xsi:type="dcterms:W3CDTF">2024-03-07T14:59:42Z</dcterms:modified>
</cp:coreProperties>
</file>